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68" r:id="rId5"/>
    <p:sldId id="267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2323"/>
    <a:srgbClr val="00EEFC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7BC1F7-2EFC-4848-BC0E-95016A084F0C}" v="489" dt="2026-09-03T14:57:56.1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05"/>
    <p:restoredTop sz="96024"/>
  </p:normalViewPr>
  <p:slideViewPr>
    <p:cSldViewPr snapToGrid="0">
      <p:cViewPr varScale="1">
        <p:scale>
          <a:sx n="86" d="100"/>
          <a:sy n="86" d="100"/>
        </p:scale>
        <p:origin x="240" y="784"/>
      </p:cViewPr>
      <p:guideLst>
        <p:guide orient="horz" pos="1704"/>
        <p:guide pos="384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an Chambers" userId="adaecab4-e7ef-4ed3-bc60-7238a008e4de" providerId="ADAL" clId="{45A092C4-42B5-5C34-A4A3-F51782D972E8}"/>
    <pc:docChg chg="modSld">
      <pc:chgData name="Megan Chambers" userId="adaecab4-e7ef-4ed3-bc60-7238a008e4de" providerId="ADAL" clId="{45A092C4-42B5-5C34-A4A3-F51782D972E8}" dt="2026-09-03T14:57:56.119" v="8"/>
      <pc:docMkLst>
        <pc:docMk/>
      </pc:docMkLst>
      <pc:sldChg chg="modSp">
        <pc:chgData name="Megan Chambers" userId="adaecab4-e7ef-4ed3-bc60-7238a008e4de" providerId="ADAL" clId="{45A092C4-42B5-5C34-A4A3-F51782D972E8}" dt="2026-09-03T14:57:56.119" v="8"/>
        <pc:sldMkLst>
          <pc:docMk/>
          <pc:sldMk cId="3266118232" sldId="267"/>
        </pc:sldMkLst>
        <pc:spChg chg="mod">
          <ac:chgData name="Megan Chambers" userId="adaecab4-e7ef-4ed3-bc60-7238a008e4de" providerId="ADAL" clId="{45A092C4-42B5-5C34-A4A3-F51782D972E8}" dt="2026-09-03T14:57:36.135" v="5"/>
          <ac:spMkLst>
            <pc:docMk/>
            <pc:sldMk cId="3266118232" sldId="267"/>
            <ac:spMk id="43" creationId="{E11BAF1B-404E-97AB-353C-2BC9585674BC}"/>
          </ac:spMkLst>
        </pc:spChg>
        <pc:spChg chg="mod">
          <ac:chgData name="Megan Chambers" userId="adaecab4-e7ef-4ed3-bc60-7238a008e4de" providerId="ADAL" clId="{45A092C4-42B5-5C34-A4A3-F51782D972E8}" dt="2026-09-03T14:57:40.056" v="6"/>
          <ac:spMkLst>
            <pc:docMk/>
            <pc:sldMk cId="3266118232" sldId="267"/>
            <ac:spMk id="44" creationId="{49E84810-E069-C355-4261-32158ACB8D9F}"/>
          </ac:spMkLst>
        </pc:spChg>
        <pc:spChg chg="mod">
          <ac:chgData name="Megan Chambers" userId="adaecab4-e7ef-4ed3-bc60-7238a008e4de" providerId="ADAL" clId="{45A092C4-42B5-5C34-A4A3-F51782D972E8}" dt="2026-09-03T14:57:56.119" v="8"/>
          <ac:spMkLst>
            <pc:docMk/>
            <pc:sldMk cId="3266118232" sldId="267"/>
            <ac:spMk id="45" creationId="{B980FC22-0DFB-5EF1-8881-357478B95579}"/>
          </ac:spMkLst>
        </pc:spChg>
        <pc:spChg chg="mod">
          <ac:chgData name="Megan Chambers" userId="adaecab4-e7ef-4ed3-bc60-7238a008e4de" providerId="ADAL" clId="{45A092C4-42B5-5C34-A4A3-F51782D972E8}" dt="2026-09-03T14:57:52.417" v="7"/>
          <ac:spMkLst>
            <pc:docMk/>
            <pc:sldMk cId="3266118232" sldId="267"/>
            <ac:spMk id="46" creationId="{00E9EBFE-A752-193F-A81C-BE80DB834514}"/>
          </ac:spMkLst>
        </pc:spChg>
      </pc:sldChg>
      <pc:sldChg chg="delSp modSp mod">
        <pc:chgData name="Megan Chambers" userId="adaecab4-e7ef-4ed3-bc60-7238a008e4de" providerId="ADAL" clId="{45A092C4-42B5-5C34-A4A3-F51782D972E8}" dt="2026-09-03T14:57:03.781" v="4"/>
        <pc:sldMkLst>
          <pc:docMk/>
          <pc:sldMk cId="1919407508" sldId="268"/>
        </pc:sldMkLst>
        <pc:spChg chg="mod">
          <ac:chgData name="Megan Chambers" userId="adaecab4-e7ef-4ed3-bc60-7238a008e4de" providerId="ADAL" clId="{45A092C4-42B5-5C34-A4A3-F51782D972E8}" dt="2026-09-03T14:56:34.314" v="0"/>
          <ac:spMkLst>
            <pc:docMk/>
            <pc:sldMk cId="1919407508" sldId="268"/>
            <ac:spMk id="27" creationId="{8E778D35-1FFC-6C51-3DEB-FD2213500FB0}"/>
          </ac:spMkLst>
        </pc:spChg>
        <pc:spChg chg="mod">
          <ac:chgData name="Megan Chambers" userId="adaecab4-e7ef-4ed3-bc60-7238a008e4de" providerId="ADAL" clId="{45A092C4-42B5-5C34-A4A3-F51782D972E8}" dt="2026-09-03T14:56:38.213" v="1"/>
          <ac:spMkLst>
            <pc:docMk/>
            <pc:sldMk cId="1919407508" sldId="268"/>
            <ac:spMk id="32" creationId="{1DE38250-5E32-17E3-7B76-4711B6090105}"/>
          </ac:spMkLst>
        </pc:spChg>
        <pc:spChg chg="topLvl">
          <ac:chgData name="Megan Chambers" userId="adaecab4-e7ef-4ed3-bc60-7238a008e4de" providerId="ADAL" clId="{45A092C4-42B5-5C34-A4A3-F51782D972E8}" dt="2026-09-03T14:56:55.599" v="2" actId="165"/>
          <ac:spMkLst>
            <pc:docMk/>
            <pc:sldMk cId="1919407508" sldId="268"/>
            <ac:spMk id="41" creationId="{DE178873-C376-B6BA-CC7E-C61D365D8ED7}"/>
          </ac:spMkLst>
        </pc:spChg>
        <pc:spChg chg="topLvl">
          <ac:chgData name="Megan Chambers" userId="adaecab4-e7ef-4ed3-bc60-7238a008e4de" providerId="ADAL" clId="{45A092C4-42B5-5C34-A4A3-F51782D972E8}" dt="2026-09-03T14:56:55.599" v="2" actId="165"/>
          <ac:spMkLst>
            <pc:docMk/>
            <pc:sldMk cId="1919407508" sldId="268"/>
            <ac:spMk id="42" creationId="{A991554E-182F-AABD-9FDF-5D46622AB864}"/>
          </ac:spMkLst>
        </pc:spChg>
        <pc:spChg chg="topLvl">
          <ac:chgData name="Megan Chambers" userId="adaecab4-e7ef-4ed3-bc60-7238a008e4de" providerId="ADAL" clId="{45A092C4-42B5-5C34-A4A3-F51782D972E8}" dt="2026-09-03T14:56:55.599" v="2" actId="165"/>
          <ac:spMkLst>
            <pc:docMk/>
            <pc:sldMk cId="1919407508" sldId="268"/>
            <ac:spMk id="43" creationId="{4F87283D-960B-7BCC-FF8F-8FA647FF1858}"/>
          </ac:spMkLst>
        </pc:spChg>
        <pc:spChg chg="mod topLvl">
          <ac:chgData name="Megan Chambers" userId="adaecab4-e7ef-4ed3-bc60-7238a008e4de" providerId="ADAL" clId="{45A092C4-42B5-5C34-A4A3-F51782D972E8}" dt="2026-09-03T14:57:00.091" v="3"/>
          <ac:spMkLst>
            <pc:docMk/>
            <pc:sldMk cId="1919407508" sldId="268"/>
            <ac:spMk id="44" creationId="{92AA7157-B5B5-0520-D8BF-9D262E68DB92}"/>
          </ac:spMkLst>
        </pc:spChg>
        <pc:spChg chg="mod topLvl">
          <ac:chgData name="Megan Chambers" userId="adaecab4-e7ef-4ed3-bc60-7238a008e4de" providerId="ADAL" clId="{45A092C4-42B5-5C34-A4A3-F51782D972E8}" dt="2026-09-03T14:57:03.781" v="4"/>
          <ac:spMkLst>
            <pc:docMk/>
            <pc:sldMk cId="1919407508" sldId="268"/>
            <ac:spMk id="45" creationId="{F5053FED-D60A-3783-C4C5-9B00C13B80CD}"/>
          </ac:spMkLst>
        </pc:spChg>
        <pc:grpChg chg="del">
          <ac:chgData name="Megan Chambers" userId="adaecab4-e7ef-4ed3-bc60-7238a008e4de" providerId="ADAL" clId="{45A092C4-42B5-5C34-A4A3-F51782D972E8}" dt="2026-09-03T14:56:55.599" v="2" actId="165"/>
          <ac:grpSpMkLst>
            <pc:docMk/>
            <pc:sldMk cId="1919407508" sldId="268"/>
            <ac:grpSpMk id="33" creationId="{4E2DC75F-CB58-A261-3F4C-FA067A9DCCE9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59EDA-4D13-3C41-9FA6-55F441A8E7F5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45CDC-258C-E44D-8ABB-D89A00405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49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4288E-DC2B-C080-C241-54F3AF52B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5C6B7D-36C6-0B7C-8120-32CF30FFD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D2F865-8167-8E08-0DDA-579AE9E17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727330-4B00-A602-4F9F-6AA9CD06C3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8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947A9-3BF9-A0B6-FFA5-E89D41FB4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27964-FFE9-3553-18AD-388D407B8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3B4A3B-0755-381D-9122-FC78CAE2ED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88283-50E0-64DA-BC30-9726886A5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4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51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2681D-708D-2378-FBBC-3597E7AF5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1802B1-A745-74C1-09C3-9B677C925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54CE0-FDCA-E2A7-0FD2-EEB68BA45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E9492-0D36-4FF3-36C7-4F18EB5DB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54812-7687-D335-6AAD-8B538A400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41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60BD7-377F-7EC6-76EF-700A3A8E9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07B32D-F8C9-D631-0E8B-488590D04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96117-85C5-A45A-562E-235EA4014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2F036-E0C8-B827-7959-4CDACDFCE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B8BBE-3CF7-FA53-B550-A63783983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28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C6C834-8425-AA9E-0697-323CB74DF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BCECCF-D5BB-DC64-F8CA-B120B238AC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82B7B-F74C-F037-77C8-73482EF0F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11B76-F23E-432B-CF74-5BC056E1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DF355-8BB9-F951-FC87-90EE4FCE8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E5F74-199D-534B-80C4-05F77322D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D88B9-0889-D002-7ECE-60252260A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35808-E951-AAEF-38A9-D2B3D722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846D0-4ACF-1D58-8CAD-293CEC5A6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1F07-8B3D-4548-D2BA-1A4AB74C6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16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CF7C6-A6ED-CA09-1B0E-2F10B6457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C20CB-6F6A-E7D8-E5F1-007D43817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3F3925-7F9B-4536-A556-1922E3C6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092DC-C1EA-B86C-819A-1ACFA142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E1000-7B58-A1C9-EE40-CA326919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01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13671-0BD9-8A0D-355F-F2CF6381A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2B2D4-4645-55B5-82D0-58C633B898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E15AF-F8CC-59C3-719F-3969D84D7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64A0C-28F4-FAC8-BCF5-77A3AC680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2C158-12CD-E08E-E281-3A948D248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E0082D-5647-A864-7390-A3A929BAD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05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F2112-B67D-35C1-CC38-B7D8EDA9D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1FEF19-2952-6EFE-CBF0-40EAB79C6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9AAA8-960C-6FEA-2B31-9053202EB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4C812C-B182-027A-8EC2-FDC66DEAB3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F68E43-B65F-A00A-0B60-AD4E682EC8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FFE42F-CDEA-334F-8C8B-EA1BBB69F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D501B9-9324-6A8A-A973-564628714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FAFEA1-8AE0-439F-600C-BB38E4382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0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B4D82-62F9-B18B-7EB6-B297944BF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5F85D4-F5A3-555D-132B-228725457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79F155-9399-9869-1D90-1CF5144DF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8B1C3B-76E8-BFB9-DEEF-0E9B3EBDF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04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984256-CE75-A5F9-BC8E-E8AC91468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11E719-0ECD-EB36-83CE-CAFAEFBC8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50ABD-6023-B6C4-B983-5C6162AA6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40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47AE9-C84E-94DF-8ED5-619874E9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C3E28-7F05-0864-86F2-F9D54361E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3265EE-F777-66A9-B580-07C109A614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E5710A-F01A-B18E-AAFF-78462B2FF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B72BE-006C-A27D-3398-FDBFB8147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8E053-EC70-20AF-909E-50F704EC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74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217-F5E1-C8D9-EFB2-A72E354A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D91332-94B3-0E99-ADC5-D9E154DF28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C1B5E6-0287-D707-FC79-15BF139BEB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19706-6871-93DF-92CA-E30F928F4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A46D27-DFEB-C677-7187-44FFBC94F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348ECA-CB35-EE08-B73A-36630253A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17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6D727-597B-C70F-DA90-5C2E64D8C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C9AA8-1EC4-8AAD-9A8B-1C4F1B16D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933D8-E110-BFF1-6E42-FC3FB798D9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6BED0-0535-8A16-FA91-8619C2FE0A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AA754-AA6F-7E16-0FFF-E4CD2E4D11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5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info.calltower.com/hubfs/How-MicrosoftCoPilot-Enhances-HealthcareCompanies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How-Webex-Transform-Healthcare-Communication.pdf" TargetMode="External"/><Relationship Id="rId5" Type="http://schemas.openxmlformats.org/officeDocument/2006/relationships/hyperlink" Target="https://info.calltower.com/hubfs/How%20CallTower%E2%80%99s%20Integrations%20Elevate%20Healthcare%20Communication.pdf" TargetMode="External"/><Relationship Id="rId4" Type="http://schemas.openxmlformats.org/officeDocument/2006/relationships/hyperlink" Target="https://info.calltower.com/hubfs/Overcoming%20Healthcare%20Communication%20Challenges%20with%20CallTower%E2%80%99s%20Solutions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info.calltower.com/hubfs/CallTowers%20Three-Pronged%20Approach%20to%20Healthcare%20Communication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CallTowers%20AI%20Powered%20Solutions%20Revolutionizing%20Healthcare%2c%20Finance%2c%20and%20Retail_eBook.pdf" TargetMode="External"/><Relationship Id="rId5" Type="http://schemas.openxmlformats.org/officeDocument/2006/relationships/hyperlink" Target="https://info.calltower.com/hubfs/How-Genesys-Elevates-CX-for-Healthcare.pdf" TargetMode="External"/><Relationship Id="rId4" Type="http://schemas.openxmlformats.org/officeDocument/2006/relationships/hyperlink" Target="https://nam02.safelinks.protection.outlook.com/GetUrlReputatio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info.calltower.com/hubfs/Partner%20Wins/microsoft-teams-partner-wins-healthcare-case-study.pdf" TargetMode="External"/><Relationship Id="rId4" Type="http://schemas.openxmlformats.org/officeDocument/2006/relationships/hyperlink" Target="https://info.calltower.com/hubfs/microsoft-teams-calling-plans-healthcare-case-study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0F9E0-9D80-4F2B-E649-A94895A43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0C8644-C366-B879-A868-0BAEFDF3F594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70E9C2-A081-2A6A-2A54-AC406E57DD98}"/>
              </a:ext>
            </a:extLst>
          </p:cNvPr>
          <p:cNvSpPr txBox="1"/>
          <p:nvPr/>
        </p:nvSpPr>
        <p:spPr>
          <a:xfrm>
            <a:off x="188066" y="184650"/>
            <a:ext cx="5266185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400" dirty="0">
                <a:latin typeface="Arial"/>
                <a:cs typeface="Arial"/>
              </a:rPr>
              <a:t>Unified Communications | </a:t>
            </a:r>
            <a:r>
              <a:rPr lang="en-US" sz="2400" dirty="0">
                <a:solidFill>
                  <a:srgbClr val="999999"/>
                </a:solidFill>
                <a:latin typeface="Arial"/>
                <a:cs typeface="Arial"/>
              </a:rPr>
              <a:t>Healthcare</a:t>
            </a:r>
          </a:p>
        </p:txBody>
      </p:sp>
      <p:pic>
        <p:nvPicPr>
          <p:cNvPr id="31" name="Picture 30" descr="A black and white text&#10;&#10;AI-generated content may be incorrect.">
            <a:extLst>
              <a:ext uri="{FF2B5EF4-FFF2-40B4-BE49-F238E27FC236}">
                <a16:creationId xmlns:a16="http://schemas.microsoft.com/office/drawing/2014/main" id="{F254A839-0D74-B077-06C0-DDD7170D9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6558" y="201938"/>
            <a:ext cx="1566951" cy="39487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1432CD6D-7A8E-D3CD-A34E-18B5AA8472BE}"/>
              </a:ext>
            </a:extLst>
          </p:cNvPr>
          <p:cNvSpPr/>
          <p:nvPr/>
        </p:nvSpPr>
        <p:spPr>
          <a:xfrm>
            <a:off x="0" y="6528253"/>
            <a:ext cx="12192000" cy="329747"/>
          </a:xfrm>
          <a:prstGeom prst="rect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6">
            <a:extLst>
              <a:ext uri="{FF2B5EF4-FFF2-40B4-BE49-F238E27FC236}">
                <a16:creationId xmlns:a16="http://schemas.microsoft.com/office/drawing/2014/main" id="{256C3F11-162F-4A33-0D96-96CAA9778366}"/>
              </a:ext>
            </a:extLst>
          </p:cNvPr>
          <p:cNvSpPr/>
          <p:nvPr/>
        </p:nvSpPr>
        <p:spPr>
          <a:xfrm>
            <a:off x="228994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BCFDF547-E294-EE99-581F-CA662308A9CF}"/>
              </a:ext>
            </a:extLst>
          </p:cNvPr>
          <p:cNvSpPr/>
          <p:nvPr/>
        </p:nvSpPr>
        <p:spPr>
          <a:xfrm>
            <a:off x="228994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2FB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7ACDAF-B827-DB56-75BF-2F8EC00B8BC9}"/>
              </a:ext>
            </a:extLst>
          </p:cNvPr>
          <p:cNvSpPr txBox="1"/>
          <p:nvPr/>
        </p:nvSpPr>
        <p:spPr>
          <a:xfrm>
            <a:off x="228994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Patient Privacy, Communication Efficiency, &amp; System Reliability Issues</a:t>
            </a:r>
          </a:p>
        </p:txBody>
      </p:sp>
      <p:sp>
        <p:nvSpPr>
          <p:cNvPr id="12" name="Rounded Rectangle 11">
            <a:hlinkClick r:id="rId4"/>
            <a:extLst>
              <a:ext uri="{FF2B5EF4-FFF2-40B4-BE49-F238E27FC236}">
                <a16:creationId xmlns:a16="http://schemas.microsoft.com/office/drawing/2014/main" id="{277930BA-4175-032B-AB9F-9C2E65BB4A1B}"/>
              </a:ext>
            </a:extLst>
          </p:cNvPr>
          <p:cNvSpPr/>
          <p:nvPr/>
        </p:nvSpPr>
        <p:spPr>
          <a:xfrm>
            <a:off x="594914" y="4468282"/>
            <a:ext cx="2011361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hlinkClick r:id="rId4"/>
            <a:extLst>
              <a:ext uri="{FF2B5EF4-FFF2-40B4-BE49-F238E27FC236}">
                <a16:creationId xmlns:a16="http://schemas.microsoft.com/office/drawing/2014/main" id="{016891FE-EAC8-85DE-0C46-BD7ED1AF43E4}"/>
              </a:ext>
            </a:extLst>
          </p:cNvPr>
          <p:cNvSpPr txBox="1"/>
          <p:nvPr/>
        </p:nvSpPr>
        <p:spPr>
          <a:xfrm>
            <a:off x="503634" y="4506025"/>
            <a:ext cx="21939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  <p:sp>
        <p:nvSpPr>
          <p:cNvPr id="15" name="Rounded Rectangle 6">
            <a:extLst>
              <a:ext uri="{FF2B5EF4-FFF2-40B4-BE49-F238E27FC236}">
                <a16:creationId xmlns:a16="http://schemas.microsoft.com/office/drawing/2014/main" id="{F3E39C66-7CDD-E4A0-DB09-49478311B2C8}"/>
              </a:ext>
            </a:extLst>
          </p:cNvPr>
          <p:cNvSpPr/>
          <p:nvPr/>
        </p:nvSpPr>
        <p:spPr>
          <a:xfrm>
            <a:off x="3225562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 Same Side Corner Rectangle 15">
            <a:extLst>
              <a:ext uri="{FF2B5EF4-FFF2-40B4-BE49-F238E27FC236}">
                <a16:creationId xmlns:a16="http://schemas.microsoft.com/office/drawing/2014/main" id="{E875D67C-0669-0E86-2785-1798BA4ED638}"/>
              </a:ext>
            </a:extLst>
          </p:cNvPr>
          <p:cNvSpPr/>
          <p:nvPr/>
        </p:nvSpPr>
        <p:spPr>
          <a:xfrm>
            <a:off x="3225562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0E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2963B0-7DF3-B010-B13F-B826CDB43CDE}"/>
              </a:ext>
            </a:extLst>
          </p:cNvPr>
          <p:cNvSpPr txBox="1"/>
          <p:nvPr/>
        </p:nvSpPr>
        <p:spPr>
          <a:xfrm>
            <a:off x="3225562" y="2352960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 with CRM, Network Optimization,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Faxing</a:t>
            </a:r>
          </a:p>
        </p:txBody>
      </p:sp>
      <p:sp>
        <p:nvSpPr>
          <p:cNvPr id="18" name="Rounded Rectangle 17">
            <a:hlinkClick r:id="rId5"/>
            <a:extLst>
              <a:ext uri="{FF2B5EF4-FFF2-40B4-BE49-F238E27FC236}">
                <a16:creationId xmlns:a16="http://schemas.microsoft.com/office/drawing/2014/main" id="{4BBC60EB-2E16-E886-45E7-2E10A2902228}"/>
              </a:ext>
            </a:extLst>
          </p:cNvPr>
          <p:cNvSpPr/>
          <p:nvPr/>
        </p:nvSpPr>
        <p:spPr>
          <a:xfrm>
            <a:off x="3601598" y="4468282"/>
            <a:ext cx="1991128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hlinkClick r:id="rId5"/>
            <a:extLst>
              <a:ext uri="{FF2B5EF4-FFF2-40B4-BE49-F238E27FC236}">
                <a16:creationId xmlns:a16="http://schemas.microsoft.com/office/drawing/2014/main" id="{9BC121DF-617C-6DCA-C3A3-EDF324013C47}"/>
              </a:ext>
            </a:extLst>
          </p:cNvPr>
          <p:cNvSpPr txBox="1"/>
          <p:nvPr/>
        </p:nvSpPr>
        <p:spPr>
          <a:xfrm>
            <a:off x="3513781" y="4506025"/>
            <a:ext cx="21667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Healthcare</a:t>
            </a:r>
          </a:p>
        </p:txBody>
      </p:sp>
      <p:sp>
        <p:nvSpPr>
          <p:cNvPr id="23" name="Rounded Rectangle 6">
            <a:extLst>
              <a:ext uri="{FF2B5EF4-FFF2-40B4-BE49-F238E27FC236}">
                <a16:creationId xmlns:a16="http://schemas.microsoft.com/office/drawing/2014/main" id="{7D00654F-89CC-0077-E3D0-E187DBE8D111}"/>
              </a:ext>
            </a:extLst>
          </p:cNvPr>
          <p:cNvSpPr/>
          <p:nvPr/>
        </p:nvSpPr>
        <p:spPr>
          <a:xfrm>
            <a:off x="622213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ound Same Side Corner Rectangle 23">
            <a:extLst>
              <a:ext uri="{FF2B5EF4-FFF2-40B4-BE49-F238E27FC236}">
                <a16:creationId xmlns:a16="http://schemas.microsoft.com/office/drawing/2014/main" id="{948F7918-0E63-FF27-0125-DBC82EA68356}"/>
              </a:ext>
            </a:extLst>
          </p:cNvPr>
          <p:cNvSpPr/>
          <p:nvPr/>
        </p:nvSpPr>
        <p:spPr>
          <a:xfrm>
            <a:off x="6222130" y="1538847"/>
            <a:ext cx="2743201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8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79294D-94AF-1533-5114-A35B031F8455}"/>
              </a:ext>
            </a:extLst>
          </p:cNvPr>
          <p:cNvSpPr txBox="1"/>
          <p:nvPr/>
        </p:nvSpPr>
        <p:spPr>
          <a:xfrm>
            <a:off x="6230332" y="2266712"/>
            <a:ext cx="2726797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Fragmented Communication, Mobility Limitations, &amp; Security/Compliance Risks</a:t>
            </a:r>
          </a:p>
        </p:txBody>
      </p:sp>
      <p:sp>
        <p:nvSpPr>
          <p:cNvPr id="27" name="Rounded Rectangle 26">
            <a:hlinkClick r:id="rId6"/>
            <a:extLst>
              <a:ext uri="{FF2B5EF4-FFF2-40B4-BE49-F238E27FC236}">
                <a16:creationId xmlns:a16="http://schemas.microsoft.com/office/drawing/2014/main" id="{8E778D35-1FFC-6C51-3DEB-FD2213500FB0}"/>
              </a:ext>
            </a:extLst>
          </p:cNvPr>
          <p:cNvSpPr/>
          <p:nvPr/>
        </p:nvSpPr>
        <p:spPr>
          <a:xfrm>
            <a:off x="653719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hlinkClick r:id="rId6"/>
            <a:extLst>
              <a:ext uri="{FF2B5EF4-FFF2-40B4-BE49-F238E27FC236}">
                <a16:creationId xmlns:a16="http://schemas.microsoft.com/office/drawing/2014/main" id="{1DE38250-5E32-17E3-7B76-4711B6090105}"/>
              </a:ext>
            </a:extLst>
          </p:cNvPr>
          <p:cNvSpPr txBox="1"/>
          <p:nvPr/>
        </p:nvSpPr>
        <p:spPr>
          <a:xfrm>
            <a:off x="661625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Webex Healthcare</a:t>
            </a:r>
          </a:p>
        </p:txBody>
      </p:sp>
      <p:sp>
        <p:nvSpPr>
          <p:cNvPr id="41" name="Rounded Rectangle 6">
            <a:extLst>
              <a:ext uri="{FF2B5EF4-FFF2-40B4-BE49-F238E27FC236}">
                <a16:creationId xmlns:a16="http://schemas.microsoft.com/office/drawing/2014/main" id="{DE178873-C376-B6BA-CC7E-C61D365D8ED7}"/>
              </a:ext>
            </a:extLst>
          </p:cNvPr>
          <p:cNvSpPr/>
          <p:nvPr/>
        </p:nvSpPr>
        <p:spPr>
          <a:xfrm>
            <a:off x="921870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ound Same Side Corner Rectangle 41">
            <a:extLst>
              <a:ext uri="{FF2B5EF4-FFF2-40B4-BE49-F238E27FC236}">
                <a16:creationId xmlns:a16="http://schemas.microsoft.com/office/drawing/2014/main" id="{A991554E-182F-AABD-9FDF-5D46622AB864}"/>
              </a:ext>
            </a:extLst>
          </p:cNvPr>
          <p:cNvSpPr/>
          <p:nvPr/>
        </p:nvSpPr>
        <p:spPr>
          <a:xfrm>
            <a:off x="9218700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3FB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F87283D-960B-7BCC-FF8F-8FA647FF1858}"/>
              </a:ext>
            </a:extLst>
          </p:cNvPr>
          <p:cNvSpPr txBox="1"/>
          <p:nvPr/>
        </p:nvSpPr>
        <p:spPr>
          <a:xfrm>
            <a:off x="9218700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Collaboration with Automated Meeting Summaries, AI-Powered Insights, and AI Compliance </a:t>
            </a:r>
          </a:p>
        </p:txBody>
      </p:sp>
      <p:sp>
        <p:nvSpPr>
          <p:cNvPr id="44" name="Rounded Rectangle 43">
            <a:hlinkClick r:id="rId7"/>
            <a:extLst>
              <a:ext uri="{FF2B5EF4-FFF2-40B4-BE49-F238E27FC236}">
                <a16:creationId xmlns:a16="http://schemas.microsoft.com/office/drawing/2014/main" id="{92AA7157-B5B5-0520-D8BF-9D262E68DB92}"/>
              </a:ext>
            </a:extLst>
          </p:cNvPr>
          <p:cNvSpPr/>
          <p:nvPr/>
        </p:nvSpPr>
        <p:spPr>
          <a:xfrm>
            <a:off x="953376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hlinkClick r:id="rId7"/>
            <a:extLst>
              <a:ext uri="{FF2B5EF4-FFF2-40B4-BE49-F238E27FC236}">
                <a16:creationId xmlns:a16="http://schemas.microsoft.com/office/drawing/2014/main" id="{F5053FED-D60A-3783-C4C5-9B00C13B80CD}"/>
              </a:ext>
            </a:extLst>
          </p:cNvPr>
          <p:cNvSpPr txBox="1"/>
          <p:nvPr/>
        </p:nvSpPr>
        <p:spPr>
          <a:xfrm>
            <a:off x="961282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</p:spTree>
    <p:extLst>
      <p:ext uri="{BB962C8B-B14F-4D97-AF65-F5344CB8AC3E}">
        <p14:creationId xmlns:p14="http://schemas.microsoft.com/office/powerpoint/2010/main" val="1919407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A9249B-A6FE-2F5C-50F5-66C252044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0493540-2BE4-59D1-CBCF-CFF7E0BEE5DE}"/>
              </a:ext>
            </a:extLst>
          </p:cNvPr>
          <p:cNvSpPr/>
          <p:nvPr/>
        </p:nvSpPr>
        <p:spPr>
          <a:xfrm>
            <a:off x="2472048" y="2095018"/>
            <a:ext cx="9743102" cy="4762982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17F462-D902-9C03-31D7-31791DBC005C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CD6A5E-C512-E151-05A3-7B6CE6C33601}"/>
              </a:ext>
            </a:extLst>
          </p:cNvPr>
          <p:cNvSpPr txBox="1"/>
          <p:nvPr/>
        </p:nvSpPr>
        <p:spPr>
          <a:xfrm>
            <a:off x="188066" y="184650"/>
            <a:ext cx="4354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Center AI | </a:t>
            </a:r>
            <a:r>
              <a:rPr lang="en-US" sz="2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Healthcare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917499-4299-2E64-9B41-560F02D78C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0C4E52BA-B423-AD48-4F88-5AA5F5EDAFBF}"/>
              </a:ext>
            </a:extLst>
          </p:cNvPr>
          <p:cNvSpPr/>
          <p:nvPr/>
        </p:nvSpPr>
        <p:spPr>
          <a:xfrm>
            <a:off x="114548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9BEE849A-1777-E181-CF17-7D9CE6523FFA}"/>
              </a:ext>
            </a:extLst>
          </p:cNvPr>
          <p:cNvSpPr/>
          <p:nvPr/>
        </p:nvSpPr>
        <p:spPr>
          <a:xfrm>
            <a:off x="1145481" y="4002452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8C3E9647-6AEE-DF64-B042-3DDAD771ADF3}"/>
              </a:ext>
            </a:extLst>
          </p:cNvPr>
          <p:cNvSpPr/>
          <p:nvPr/>
        </p:nvSpPr>
        <p:spPr>
          <a:xfrm>
            <a:off x="637379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A91C0E8-B31C-AE27-E288-B2EADB73BB8C}"/>
              </a:ext>
            </a:extLst>
          </p:cNvPr>
          <p:cNvSpPr/>
          <p:nvPr/>
        </p:nvSpPr>
        <p:spPr>
          <a:xfrm>
            <a:off x="6373791" y="4002452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3BE4F4F-7418-A02B-7A2C-CA4CFB078D8A}"/>
              </a:ext>
            </a:extLst>
          </p:cNvPr>
          <p:cNvSpPr txBox="1"/>
          <p:nvPr/>
        </p:nvSpPr>
        <p:spPr>
          <a:xfrm>
            <a:off x="1467661" y="2389362"/>
            <a:ext cx="4057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Utilizing</a:t>
            </a:r>
            <a:r>
              <a:rPr lang="en-US" sz="2000"/>
              <a:t> Powerful AI, Intelligent Routing, &amp; Advanced Analytics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8F10AE-ED54-29C3-E9D8-94D069CF7366}"/>
              </a:ext>
            </a:extLst>
          </p:cNvPr>
          <p:cNvSpPr txBox="1"/>
          <p:nvPr/>
        </p:nvSpPr>
        <p:spPr>
          <a:xfrm>
            <a:off x="6695971" y="2288416"/>
            <a:ext cx="4057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Delivering</a:t>
            </a:r>
            <a:r>
              <a:rPr lang="en-US" sz="2000"/>
              <a:t> Seamless Omnichannel CX, AI-Driven Insights, &amp; Scalable, Cloud-Based Tools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C3FD0B5-36CE-2B77-634F-E9EF692794A5}"/>
              </a:ext>
            </a:extLst>
          </p:cNvPr>
          <p:cNvSpPr txBox="1"/>
          <p:nvPr/>
        </p:nvSpPr>
        <p:spPr>
          <a:xfrm>
            <a:off x="1467661" y="4805310"/>
            <a:ext cx="4057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Transforming</a:t>
            </a:r>
            <a:r>
              <a:rPr lang="en-US" sz="2000"/>
              <a:t> Communication</a:t>
            </a:r>
            <a:br>
              <a:rPr lang="en-US" sz="2000"/>
            </a:br>
            <a:r>
              <a:rPr lang="en-US" sz="2000"/>
              <a:t>with Advanced Automation, Insights, &amp; Tools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B197D28-1276-71E0-097A-B83A58624C24}"/>
              </a:ext>
            </a:extLst>
          </p:cNvPr>
          <p:cNvSpPr txBox="1"/>
          <p:nvPr/>
        </p:nvSpPr>
        <p:spPr>
          <a:xfrm>
            <a:off x="6695971" y="4891840"/>
            <a:ext cx="4057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Boost</a:t>
            </a:r>
            <a:r>
              <a:rPr lang="en-US" sz="2000"/>
              <a:t> Collaboration, Efficiency, </a:t>
            </a:r>
            <a:br>
              <a:rPr lang="en-US" sz="2000"/>
            </a:br>
            <a:r>
              <a:rPr lang="en-US" sz="2000"/>
              <a:t>&amp; Customer Satisfaction</a:t>
            </a:r>
          </a:p>
        </p:txBody>
      </p:sp>
      <p:sp>
        <p:nvSpPr>
          <p:cNvPr id="43" name="Rounded Rectangle 42">
            <a:hlinkClick r:id="rId4"/>
            <a:extLst>
              <a:ext uri="{FF2B5EF4-FFF2-40B4-BE49-F238E27FC236}">
                <a16:creationId xmlns:a16="http://schemas.microsoft.com/office/drawing/2014/main" id="{E11BAF1B-404E-97AB-353C-2BC9585674BC}"/>
              </a:ext>
            </a:extLst>
          </p:cNvPr>
          <p:cNvSpPr/>
          <p:nvPr/>
        </p:nvSpPr>
        <p:spPr>
          <a:xfrm>
            <a:off x="2581908" y="1780599"/>
            <a:ext cx="182880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hlinkClick r:id="rId4"/>
            <a:extLst>
              <a:ext uri="{FF2B5EF4-FFF2-40B4-BE49-F238E27FC236}">
                <a16:creationId xmlns:a16="http://schemas.microsoft.com/office/drawing/2014/main" id="{49E84810-E069-C355-4261-32158ACB8D9F}"/>
              </a:ext>
            </a:extLst>
          </p:cNvPr>
          <p:cNvSpPr txBox="1"/>
          <p:nvPr/>
        </p:nvSpPr>
        <p:spPr>
          <a:xfrm>
            <a:off x="2632079" y="1818342"/>
            <a:ext cx="1728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Five9 Healthcare</a:t>
            </a:r>
          </a:p>
        </p:txBody>
      </p:sp>
      <p:sp>
        <p:nvSpPr>
          <p:cNvPr id="45" name="Rounded Rectangle 44">
            <a:hlinkClick r:id="rId5"/>
            <a:extLst>
              <a:ext uri="{FF2B5EF4-FFF2-40B4-BE49-F238E27FC236}">
                <a16:creationId xmlns:a16="http://schemas.microsoft.com/office/drawing/2014/main" id="{B980FC22-0DFB-5EF1-8881-357478B95579}"/>
              </a:ext>
            </a:extLst>
          </p:cNvPr>
          <p:cNvSpPr/>
          <p:nvPr/>
        </p:nvSpPr>
        <p:spPr>
          <a:xfrm>
            <a:off x="7810218" y="1780599"/>
            <a:ext cx="182880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hlinkClick r:id="rId5"/>
            <a:extLst>
              <a:ext uri="{FF2B5EF4-FFF2-40B4-BE49-F238E27FC236}">
                <a16:creationId xmlns:a16="http://schemas.microsoft.com/office/drawing/2014/main" id="{00E9EBFE-A752-193F-A81C-BE80DB834514}"/>
              </a:ext>
            </a:extLst>
          </p:cNvPr>
          <p:cNvSpPr txBox="1"/>
          <p:nvPr/>
        </p:nvSpPr>
        <p:spPr>
          <a:xfrm>
            <a:off x="7645479" y="1818342"/>
            <a:ext cx="21582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Genesys Healthcare</a:t>
            </a:r>
          </a:p>
        </p:txBody>
      </p:sp>
      <p:sp>
        <p:nvSpPr>
          <p:cNvPr id="47" name="TextBox 46">
            <a:hlinkClick r:id="rId6"/>
            <a:extLst>
              <a:ext uri="{FF2B5EF4-FFF2-40B4-BE49-F238E27FC236}">
                <a16:creationId xmlns:a16="http://schemas.microsoft.com/office/drawing/2014/main" id="{BA610E58-B740-D6C5-4AED-B863C5C9E398}"/>
              </a:ext>
            </a:extLst>
          </p:cNvPr>
          <p:cNvSpPr txBox="1"/>
          <p:nvPr/>
        </p:nvSpPr>
        <p:spPr>
          <a:xfrm>
            <a:off x="2381664" y="4269651"/>
            <a:ext cx="22292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AI-Powered Solutions</a:t>
            </a:r>
          </a:p>
        </p:txBody>
      </p:sp>
      <p:sp>
        <p:nvSpPr>
          <p:cNvPr id="48" name="Rounded Rectangle 47">
            <a:hlinkClick r:id="rId7"/>
            <a:extLst>
              <a:ext uri="{FF2B5EF4-FFF2-40B4-BE49-F238E27FC236}">
                <a16:creationId xmlns:a16="http://schemas.microsoft.com/office/drawing/2014/main" id="{01C76AA4-4D10-F9F1-DC7A-141C913B1C0C}"/>
              </a:ext>
            </a:extLst>
          </p:cNvPr>
          <p:cNvSpPr/>
          <p:nvPr/>
        </p:nvSpPr>
        <p:spPr>
          <a:xfrm>
            <a:off x="7413984" y="4231901"/>
            <a:ext cx="2621268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hlinkClick r:id="rId7"/>
            <a:extLst>
              <a:ext uri="{FF2B5EF4-FFF2-40B4-BE49-F238E27FC236}">
                <a16:creationId xmlns:a16="http://schemas.microsoft.com/office/drawing/2014/main" id="{817EF59D-848D-5BB5-CD5F-B6DE865DDC69}"/>
              </a:ext>
            </a:extLst>
          </p:cNvPr>
          <p:cNvSpPr txBox="1"/>
          <p:nvPr/>
        </p:nvSpPr>
        <p:spPr>
          <a:xfrm>
            <a:off x="7413986" y="4269644"/>
            <a:ext cx="26212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Healthcare Communication</a:t>
            </a:r>
          </a:p>
        </p:txBody>
      </p:sp>
      <p:sp>
        <p:nvSpPr>
          <p:cNvPr id="50" name="Rounded Rectangle 49">
            <a:hlinkClick r:id="rId6"/>
            <a:extLst>
              <a:ext uri="{FF2B5EF4-FFF2-40B4-BE49-F238E27FC236}">
                <a16:creationId xmlns:a16="http://schemas.microsoft.com/office/drawing/2014/main" id="{FCE7EC97-9EA0-6A01-F99C-049CDF31BF12}"/>
              </a:ext>
            </a:extLst>
          </p:cNvPr>
          <p:cNvSpPr/>
          <p:nvPr/>
        </p:nvSpPr>
        <p:spPr>
          <a:xfrm>
            <a:off x="2451308" y="4231901"/>
            <a:ext cx="2080059" cy="393857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118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8C895A-697F-6449-2DE1-6634A212E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CE72DF-723F-F75E-9D88-2B736B272699}"/>
              </a:ext>
            </a:extLst>
          </p:cNvPr>
          <p:cNvSpPr/>
          <p:nvPr/>
        </p:nvSpPr>
        <p:spPr>
          <a:xfrm>
            <a:off x="-56891" y="0"/>
            <a:ext cx="6149657" cy="6879181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1A8023-E584-D7B0-5297-6C264AFFA34E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35D0FF-7854-3F66-35C9-B143D84118AF}"/>
              </a:ext>
            </a:extLst>
          </p:cNvPr>
          <p:cNvSpPr txBox="1"/>
          <p:nvPr/>
        </p:nvSpPr>
        <p:spPr>
          <a:xfrm>
            <a:off x="188066" y="184650"/>
            <a:ext cx="3757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Case Studies |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Healthcare</a:t>
            </a:r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A70889AE-0987-8EAA-0D53-4937F7BE3050}"/>
              </a:ext>
            </a:extLst>
          </p:cNvPr>
          <p:cNvSpPr/>
          <p:nvPr/>
        </p:nvSpPr>
        <p:spPr>
          <a:xfrm rot="10800000">
            <a:off x="1004425" y="1859468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93DCD3-4C2D-43E8-1ACB-216EA4A4823B}"/>
              </a:ext>
            </a:extLst>
          </p:cNvPr>
          <p:cNvSpPr/>
          <p:nvPr/>
        </p:nvSpPr>
        <p:spPr>
          <a:xfrm>
            <a:off x="1852721" y="4221509"/>
            <a:ext cx="2584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Experience Substantial Cost Savings, Seamless Migration, </a:t>
            </a:r>
            <a:b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&amp; Enhanced Features  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E83F01-6894-13B4-1299-925591D5FC8F}"/>
              </a:ext>
            </a:extLst>
          </p:cNvPr>
          <p:cNvSpPr/>
          <p:nvPr/>
        </p:nvSpPr>
        <p:spPr>
          <a:xfrm>
            <a:off x="746187" y="2051554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Graphic 17" descr="Open quotation mark with solid fill">
            <a:extLst>
              <a:ext uri="{FF2B5EF4-FFF2-40B4-BE49-F238E27FC236}">
                <a16:creationId xmlns:a16="http://schemas.microsoft.com/office/drawing/2014/main" id="{2B378FD9-B5D8-6444-42A8-1083F2367D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187" y="2072579"/>
            <a:ext cx="919639" cy="919639"/>
          </a:xfrm>
          <a:prstGeom prst="rect">
            <a:avLst/>
          </a:prstGeom>
        </p:spPr>
      </p:pic>
      <p:sp>
        <p:nvSpPr>
          <p:cNvPr id="20" name="TextBox 19">
            <a:hlinkClick r:id="rId4"/>
            <a:extLst>
              <a:ext uri="{FF2B5EF4-FFF2-40B4-BE49-F238E27FC236}">
                <a16:creationId xmlns:a16="http://schemas.microsoft.com/office/drawing/2014/main" id="{8992208F-4B79-832D-ECC6-A7BBFD455EBD}"/>
              </a:ext>
            </a:extLst>
          </p:cNvPr>
          <p:cNvSpPr txBox="1"/>
          <p:nvPr/>
        </p:nvSpPr>
        <p:spPr>
          <a:xfrm>
            <a:off x="1852721" y="5161039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 dirty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8798C0-2963-8983-C544-AF4F789A34E7}"/>
              </a:ext>
            </a:extLst>
          </p:cNvPr>
          <p:cNvSpPr txBox="1"/>
          <p:nvPr/>
        </p:nvSpPr>
        <p:spPr>
          <a:xfrm>
            <a:off x="1810187" y="2267894"/>
            <a:ext cx="23411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rgbClr val="232323"/>
                </a:solidFill>
                <a:latin typeface="Arial" panose="020B0604020202020204" pitchFamily="34" charset="0"/>
              </a:rPr>
              <a:t>1K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2E660E-EFC4-9672-13BA-CDB8C3FD0473}"/>
              </a:ext>
            </a:extLst>
          </p:cNvPr>
          <p:cNvSpPr txBox="1"/>
          <p:nvPr/>
        </p:nvSpPr>
        <p:spPr>
          <a:xfrm>
            <a:off x="1836837" y="3101436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EMPLOYEES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59BC2B4-8C2C-8818-A3A5-5174CC228E50}"/>
              </a:ext>
            </a:extLst>
          </p:cNvPr>
          <p:cNvSpPr/>
          <p:nvPr/>
        </p:nvSpPr>
        <p:spPr>
          <a:xfrm>
            <a:off x="1852720" y="3691983"/>
            <a:ext cx="27375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Healthcare Company</a:t>
            </a:r>
          </a:p>
        </p:txBody>
      </p:sp>
      <p:sp>
        <p:nvSpPr>
          <p:cNvPr id="37" name="Teardrop 36">
            <a:extLst>
              <a:ext uri="{FF2B5EF4-FFF2-40B4-BE49-F238E27FC236}">
                <a16:creationId xmlns:a16="http://schemas.microsoft.com/office/drawing/2014/main" id="{0C63B36B-A76B-11C0-154F-5F2AC54B7805}"/>
              </a:ext>
            </a:extLst>
          </p:cNvPr>
          <p:cNvSpPr/>
          <p:nvPr/>
        </p:nvSpPr>
        <p:spPr>
          <a:xfrm rot="10800000">
            <a:off x="7383939" y="1849575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7800E62-88B1-7FF1-4D60-545C13745876}"/>
              </a:ext>
            </a:extLst>
          </p:cNvPr>
          <p:cNvSpPr/>
          <p:nvPr/>
        </p:nvSpPr>
        <p:spPr>
          <a:xfrm>
            <a:off x="8212139" y="4221509"/>
            <a:ext cx="2669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Improve Cost Savings, Seamlessly Transition, &amp; Boost Performance with Enhanced Analytics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889065B-18B9-D7BC-B501-07E0327555BB}"/>
              </a:ext>
            </a:extLst>
          </p:cNvPr>
          <p:cNvSpPr/>
          <p:nvPr/>
        </p:nvSpPr>
        <p:spPr>
          <a:xfrm>
            <a:off x="7154081" y="2041661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Graphic 39" descr="Open quotation mark with solid fill">
            <a:extLst>
              <a:ext uri="{FF2B5EF4-FFF2-40B4-BE49-F238E27FC236}">
                <a16:creationId xmlns:a16="http://schemas.microsoft.com/office/drawing/2014/main" id="{7E69977F-E83A-7403-17D5-32584BBC4D1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54081" y="2062686"/>
            <a:ext cx="919639" cy="919639"/>
          </a:xfrm>
          <a:prstGeom prst="rect">
            <a:avLst/>
          </a:prstGeom>
        </p:spPr>
      </p:pic>
      <p:sp>
        <p:nvSpPr>
          <p:cNvPr id="41" name="TextBox 40">
            <a:hlinkClick r:id="rId5"/>
            <a:extLst>
              <a:ext uri="{FF2B5EF4-FFF2-40B4-BE49-F238E27FC236}">
                <a16:creationId xmlns:a16="http://schemas.microsoft.com/office/drawing/2014/main" id="{18B4D4EE-B549-770F-07BC-4665BCF50852}"/>
              </a:ext>
            </a:extLst>
          </p:cNvPr>
          <p:cNvSpPr txBox="1"/>
          <p:nvPr/>
        </p:nvSpPr>
        <p:spPr>
          <a:xfrm>
            <a:off x="8212138" y="5151146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 dirty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6D1335B-43E4-6E2E-C266-3F8D06EAB82F}"/>
              </a:ext>
            </a:extLst>
          </p:cNvPr>
          <p:cNvSpPr txBox="1"/>
          <p:nvPr/>
        </p:nvSpPr>
        <p:spPr>
          <a:xfrm>
            <a:off x="8196254" y="2267894"/>
            <a:ext cx="23734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rgbClr val="232323"/>
                </a:solidFill>
                <a:latin typeface="Arial" panose="020B0604020202020204" pitchFamily="34" charset="0"/>
              </a:rPr>
              <a:t>500</a:t>
            </a:r>
            <a:r>
              <a:rPr lang="en-US" sz="6000" b="1" baseline="30000" dirty="0">
                <a:solidFill>
                  <a:srgbClr val="232323"/>
                </a:solidFill>
                <a:latin typeface="Arial" panose="020B0604020202020204" pitchFamily="34" charset="0"/>
              </a:rPr>
              <a:t>+</a:t>
            </a:r>
            <a:r>
              <a:rPr kumimoji="0" lang="en-US" sz="4500" b="1" i="0" u="none" strike="noStrike" kern="1200" cap="none" spc="0" normalizeH="0" baseline="0" noProof="0" dirty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CFB1ECC-DB5D-F66D-7E1B-F04F5134CC1D}"/>
              </a:ext>
            </a:extLst>
          </p:cNvPr>
          <p:cNvSpPr txBox="1"/>
          <p:nvPr/>
        </p:nvSpPr>
        <p:spPr>
          <a:xfrm>
            <a:off x="8196254" y="3091543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232323"/>
                </a:solidFill>
                <a:latin typeface="Arial" panose="020B0604020202020204" pitchFamily="34" charset="0"/>
              </a:rPr>
              <a:t>EMPLOYEES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2A56366-D51E-731F-E57D-8EB6065C43BC}"/>
              </a:ext>
            </a:extLst>
          </p:cNvPr>
          <p:cNvSpPr/>
          <p:nvPr/>
        </p:nvSpPr>
        <p:spPr>
          <a:xfrm>
            <a:off x="8212137" y="3682090"/>
            <a:ext cx="28823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Health</a:t>
            </a:r>
            <a:r>
              <a:rPr kumimoji="0" lang="en-US" sz="1600" b="1" i="0" u="none" strike="noStrike" kern="1200" cap="none" spc="0" normalizeH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Organization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6161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541FB96-BEF5-F518-247B-8C33DAD7BF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60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15a6708-523a-4e4f-b879-03aca660bff4" xsi:nil="true"/>
    <lcf76f155ced4ddcb4097134ff3c332f xmlns="2f5e49b4-4c98-43da-b81a-b3541f1e53f1">
      <Terms xmlns="http://schemas.microsoft.com/office/infopath/2007/PartnerControls"/>
    </lcf76f155ced4ddcb4097134ff3c332f>
    <Arewekeepingthisone_x003f_ xmlns="2f5e49b4-4c98-43da-b81a-b3541f1e53f1">true</Arewekeepingthisone_x003f_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DCF9C1F915094F947FEF79BACEE81F" ma:contentTypeVersion="22" ma:contentTypeDescription="Create a new document." ma:contentTypeScope="" ma:versionID="aa80ff9b299ddc9edfa58d7c13f9b809">
  <xsd:schema xmlns:xsd="http://www.w3.org/2001/XMLSchema" xmlns:xs="http://www.w3.org/2001/XMLSchema" xmlns:p="http://schemas.microsoft.com/office/2006/metadata/properties" xmlns:ns2="a15a6708-523a-4e4f-b879-03aca660bff4" xmlns:ns3="2f5e49b4-4c98-43da-b81a-b3541f1e53f1" targetNamespace="http://schemas.microsoft.com/office/2006/metadata/properties" ma:root="true" ma:fieldsID="df494d89084da1f80036ce4da847b1c9" ns2:_="" ns3:_="">
    <xsd:import namespace="a15a6708-523a-4e4f-b879-03aca660bff4"/>
    <xsd:import namespace="2f5e49b4-4c98-43da-b81a-b3541f1e53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Arewekeepingthisone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a6708-523a-4e4f-b879-03aca660bff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4" nillable="true" ma:displayName="Taxonomy Catch All Column" ma:hidden="true" ma:list="{ab7d8a11-564b-4a6d-87b7-daf6cbd7ac61}" ma:internalName="TaxCatchAll" ma:showField="CatchAllData" ma:web="a15a6708-523a-4e4f-b879-03aca660bf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5e49b4-4c98-43da-b81a-b3541f1e53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194855d-acee-47e7-8a66-7339a2c42cb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Arewekeepingthisone_x003f_" ma:index="29" nillable="true" ma:displayName="Are we keeping this one?" ma:default="1" ma:format="Dropdown" ma:internalName="Arewekeepingthisone_x003f_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8F8917-91E7-4E33-AAE8-881DC3C017EA}">
  <ds:schemaRefs>
    <ds:schemaRef ds:uri="2f5e49b4-4c98-43da-b81a-b3541f1e53f1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a15a6708-523a-4e4f-b879-03aca660bff4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9860D518-4E20-4128-9893-962DBF60B2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88A6FA-EAD3-455A-B274-05665878D438}">
  <ds:schemaRefs>
    <ds:schemaRef ds:uri="2f5e49b4-4c98-43da-b81a-b3541f1e53f1"/>
    <ds:schemaRef ds:uri="a15a6708-523a-4e4f-b879-03aca660bff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162</Words>
  <Application>Microsoft Macintosh PowerPoint</Application>
  <PresentationFormat>Widescreen</PresentationFormat>
  <Paragraphs>32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Evan Lewis</dc:creator>
  <cp:lastModifiedBy>Megan Chambers</cp:lastModifiedBy>
  <cp:revision>1</cp:revision>
  <dcterms:created xsi:type="dcterms:W3CDTF">2026-06-16T20:49:26Z</dcterms:created>
  <dcterms:modified xsi:type="dcterms:W3CDTF">2026-09-03T14:57:56Z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0x01010038DCF9C1F915094F947FEF79BACEE81F</vt:lpwstr>
  </property>
  <property fmtid="{D5CDD505-2E9C-101B-9397-08002B2CF9AE}" pid="3" name="MediaServiceImageTags">
    <vt:lpwstr/>
  </property>
</Properties>
</file>